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3" r:id="rId3"/>
    <p:sldId id="260" r:id="rId4"/>
    <p:sldId id="258" r:id="rId5"/>
    <p:sldId id="262" r:id="rId6"/>
    <p:sldId id="264" r:id="rId7"/>
    <p:sldId id="266" r:id="rId8"/>
    <p:sldId id="268" r:id="rId9"/>
    <p:sldId id="270" r:id="rId10"/>
    <p:sldId id="272" r:id="rId11"/>
    <p:sldId id="271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5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54"/>
      <c:perspective val="30"/>
    </c:view3D>
    <c:plotArea>
      <c:layout>
        <c:manualLayout>
          <c:layoutTarget val="inner"/>
          <c:xMode val="edge"/>
          <c:yMode val="edge"/>
          <c:x val="0.41935884952031705"/>
          <c:y val="0.45698385605062641"/>
          <c:w val="0.39280364325799283"/>
          <c:h val="0.3843470855330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Расчет на 1 район, чел</c:v>
                </c:pt>
              </c:strCache>
            </c:strRef>
          </c:tx>
          <c:explosion val="12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  <c:explosion val="32"/>
          </c:dPt>
          <c:dLbls>
            <c:dLbl>
              <c:idx val="0"/>
              <c:layout>
                <c:manualLayout>
                  <c:x val="7.5783455073627368E-2"/>
                  <c:y val="-0.1404475981745174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Дворники;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348 чел.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20043495596464153"/>
                  <c:y val="-0.1923184581222577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Дорожные рабочие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200 чел.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7.5564512410457821E-2"/>
                  <c:y val="-3.949038129962472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Машинисты;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260 чел.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7.195488782985834E-3"/>
                  <c:y val="-8.068908649399707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Кровельщики;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99 чел.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1.6570748153552802E-2"/>
                  <c:y val="-8.148499373085531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Рабочие по обслуживанию МКД;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422 чел.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5.6285406625239703E-2"/>
                  <c:y val="-0.2267219226723726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Уборщики;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333 чел.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0.10863581253170088"/>
                  <c:y val="-0.1850593440555667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Подсобные рабочие; </a:t>
                    </a:r>
                    <a:endParaRPr lang="ru-RU" sz="14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12 чел.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Дворники</c:v>
                </c:pt>
                <c:pt idx="1">
                  <c:v>Дорожные рабочие</c:v>
                </c:pt>
                <c:pt idx="2">
                  <c:v>Машинисты</c:v>
                </c:pt>
                <c:pt idx="3">
                  <c:v>Кровельщики</c:v>
                </c:pt>
                <c:pt idx="4">
                  <c:v>Рабочие по обслуживанию МКД</c:v>
                </c:pt>
                <c:pt idx="5">
                  <c:v>Уборщики</c:v>
                </c:pt>
                <c:pt idx="6">
                  <c:v>Подсобные рабочие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348</c:v>
                </c:pt>
                <c:pt idx="1">
                  <c:v>200</c:v>
                </c:pt>
                <c:pt idx="2">
                  <c:v>260</c:v>
                </c:pt>
                <c:pt idx="3">
                  <c:v>99</c:v>
                </c:pt>
                <c:pt idx="4">
                  <c:v>422</c:v>
                </c:pt>
                <c:pt idx="5">
                  <c:v>333</c:v>
                </c:pt>
                <c:pt idx="6">
                  <c:v>12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59098" y="2924944"/>
            <a:ext cx="7545350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59098" y="2780928"/>
            <a:ext cx="7473342" cy="1269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ГБУ Жилищник «Даниловского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xmlns="" val="29192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470832"/>
            <a:ext cx="504056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Объединенные диспетчерские службы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29764"/>
              </p:ext>
            </p:extLst>
          </p:nvPr>
        </p:nvGraphicFramePr>
        <p:xfrm>
          <a:off x="7005094" y="1998200"/>
          <a:ext cx="2019300" cy="451490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0892"/>
                <a:gridCol w="1648408"/>
              </a:tblGrid>
              <a:tr h="4104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ОДС ГБУ Жилищник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3-й Павелецкий пр., д.6, к.В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Дербеневская, 13/17, корп.5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3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Ленинская слобода, д.4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Лестева 13, корп.3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5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Автозаводская, д.7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Малая Тульская, 2/1, корп.26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Мытная, 23, к.1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8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Трофимова, д.10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Шухова ул. </a:t>
                      </a:r>
                      <a:r>
                        <a:rPr lang="ru-RU" sz="900" b="0" i="1" u="none" strike="noStrike" dirty="0" smtClean="0">
                          <a:effectLst/>
                        </a:rPr>
                        <a:t>д.4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10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Симоновский </a:t>
                      </a:r>
                      <a:r>
                        <a:rPr lang="ru-RU" sz="900" b="1" i="1" u="none" strike="noStrike" dirty="0" smtClean="0">
                          <a:effectLst/>
                        </a:rPr>
                        <a:t>Вал</a:t>
                      </a:r>
                      <a:r>
                        <a:rPr lang="ru-RU" sz="900" b="1" i="1" u="none" strike="noStrike" dirty="0">
                          <a:effectLst/>
                        </a:rPr>
                        <a:t>, д.8, </a:t>
                      </a:r>
                      <a:r>
                        <a:rPr lang="ru-RU" sz="900" b="1" i="1" u="none" strike="noStrike" dirty="0" smtClean="0">
                          <a:effectLst/>
                        </a:rPr>
                        <a:t>к.2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in1\Desktop\през ГБУ данил\карта автозав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760640" cy="4723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3" name="Десятиугольник 12"/>
          <p:cNvSpPr/>
          <p:nvPr/>
        </p:nvSpPr>
        <p:spPr>
          <a:xfrm>
            <a:off x="2787824" y="3435727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Десятиугольник 14"/>
          <p:cNvSpPr/>
          <p:nvPr/>
        </p:nvSpPr>
        <p:spPr>
          <a:xfrm>
            <a:off x="2387724" y="4818856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Десятиугольник 15"/>
          <p:cNvSpPr/>
          <p:nvPr/>
        </p:nvSpPr>
        <p:spPr>
          <a:xfrm>
            <a:off x="3411860" y="6381328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8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in1\Desktop\през ГБУ данил\симавл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90483"/>
            <a:ext cx="2472106" cy="128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68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in1\Desktop\през ГБУ данил\карта серва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624736" cy="4680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496673"/>
            <a:ext cx="496855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Мастерские участки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8149916"/>
              </p:ext>
            </p:extLst>
          </p:nvPr>
        </p:nvGraphicFramePr>
        <p:xfrm>
          <a:off x="6948264" y="1988840"/>
          <a:ext cx="1966307" cy="46964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1159"/>
                <a:gridCol w="1605148"/>
              </a:tblGrid>
              <a:tr h="2471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</a:rPr>
                        <a:t>Мастерские</a:t>
                      </a:r>
                      <a:r>
                        <a:rPr lang="ru-RU" sz="700" b="1" u="none" strike="noStrike" baseline="0" dirty="0" smtClean="0">
                          <a:effectLst/>
                        </a:rPr>
                        <a:t> участки ГБУ Жилищник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Автозаводская ул., д. 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Восточная ул., д.1 к.1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Ленинская слобода ул., д.4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Симоновский вал, д. 8 к. 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Симоновский вал, д. 26 к. 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Мытная ул., д.23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Мытная ул., д.23, к.1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3-й павелецкий пр., д. 6В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3-й павелецкий пр., д. 6В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Шухова ул., д. 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Лестева ул., д. 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М. Тульская ул., д. 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М. Тульская ул., д. 2/1, к.26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1-й Кожуховский пр., д.11А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1-й Кожуховский пр., д.19, к.1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Трофимова ул., д.6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Автозаводская ул., д.3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1-й Кожуховский пр., д.9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</a:tbl>
          </a:graphicData>
        </a:graphic>
      </p:graphicFrame>
      <p:sp>
        <p:nvSpPr>
          <p:cNvPr id="9" name="Десятиугольник 8"/>
          <p:cNvSpPr/>
          <p:nvPr/>
        </p:nvSpPr>
        <p:spPr>
          <a:xfrm>
            <a:off x="2251076" y="2723617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Десятиугольник 9"/>
          <p:cNvSpPr/>
          <p:nvPr/>
        </p:nvSpPr>
        <p:spPr>
          <a:xfrm>
            <a:off x="2325688" y="2847442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204864"/>
            <a:ext cx="434008" cy="167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10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2" idx="3"/>
          </p:cNvCxnSpPr>
          <p:nvPr/>
        </p:nvCxnSpPr>
        <p:spPr>
          <a:xfrm>
            <a:off x="757536" y="2288425"/>
            <a:ext cx="1078160" cy="276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868144" y="3356992"/>
            <a:ext cx="434008" cy="167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8,9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085148" y="3524114"/>
            <a:ext cx="71028" cy="666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3528" y="2407875"/>
            <a:ext cx="434008" cy="167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11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22" idx="3"/>
          </p:cNvCxnSpPr>
          <p:nvPr/>
        </p:nvCxnSpPr>
        <p:spPr>
          <a:xfrm>
            <a:off x="757536" y="2491436"/>
            <a:ext cx="430088" cy="57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8431" y="4245539"/>
            <a:ext cx="434008" cy="167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13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52439" y="4329100"/>
            <a:ext cx="1183257" cy="57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8431" y="4484086"/>
            <a:ext cx="434008" cy="167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12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52439" y="4567647"/>
            <a:ext cx="1183257" cy="805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49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1\Desktop\през ГБУ данил\карта автозав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760640" cy="4579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3" name="Десятиугольник 12"/>
          <p:cNvSpPr/>
          <p:nvPr/>
        </p:nvSpPr>
        <p:spPr>
          <a:xfrm>
            <a:off x="2432348" y="4941168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051" name="Picture 3" descr="C:\Users\in1\Desktop\през ГБУ данил\симавл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800" y="2134766"/>
            <a:ext cx="2472106" cy="128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6299127"/>
              </p:ext>
            </p:extLst>
          </p:nvPr>
        </p:nvGraphicFramePr>
        <p:xfrm>
          <a:off x="6948264" y="1988840"/>
          <a:ext cx="1966307" cy="46964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1159"/>
                <a:gridCol w="1605148"/>
              </a:tblGrid>
              <a:tr h="2471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</a:rPr>
                        <a:t>Мастерские</a:t>
                      </a:r>
                      <a:r>
                        <a:rPr lang="ru-RU" sz="700" b="1" u="none" strike="noStrike" baseline="0" dirty="0" smtClean="0">
                          <a:effectLst/>
                        </a:rPr>
                        <a:t> участки ГБУ Жилищник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Автозаводская ул., д. 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Восточная ул., д.1 к.1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Ленинская слобода ул., д.4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Симоновский вал, д. 8 к. 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Симоновский вал, д. 26 к. 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Мытная ул., д.23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Мытная ул., д.23, к.1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3-й павелецкий пр., д. 6В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3-й павелецкий пр., д. 6В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Шухова ул., д. 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Лестева ул., д. 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М. Тульская ул., д. 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</a:rPr>
                        <a:t>М. Тульская ул., д. 2/1, к.26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1-й Кожуховский пр., д.11А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1-й Кожуховский пр., д.19, к.1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Трофимова ул., д.6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Автозаводская ул., д.3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  <a:tr h="24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43" marR="4143" marT="4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1-й Кожуховский пр., д.9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3" marR="4143" marT="4143" marB="0" anchor="ctr"/>
                </a:tc>
              </a:tr>
            </a:tbl>
          </a:graphicData>
        </a:graphic>
      </p:graphicFrame>
      <p:sp>
        <p:nvSpPr>
          <p:cNvPr id="11" name="Десятиугольник 10"/>
          <p:cNvSpPr/>
          <p:nvPr/>
        </p:nvSpPr>
        <p:spPr>
          <a:xfrm>
            <a:off x="2129880" y="3780470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Десятиугольник 11"/>
          <p:cNvSpPr/>
          <p:nvPr/>
        </p:nvSpPr>
        <p:spPr>
          <a:xfrm>
            <a:off x="2685406" y="3418148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C:\Users\in1\Desktop\през ГБУ данил\карта симвал 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02" y="2134767"/>
            <a:ext cx="1816546" cy="13140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4" name="Десятиугольник 13"/>
          <p:cNvSpPr/>
          <p:nvPr/>
        </p:nvSpPr>
        <p:spPr>
          <a:xfrm>
            <a:off x="971600" y="2852936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5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Десятиугольник 16"/>
          <p:cNvSpPr/>
          <p:nvPr/>
        </p:nvSpPr>
        <p:spPr>
          <a:xfrm>
            <a:off x="647564" y="5877272"/>
            <a:ext cx="504056" cy="216024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16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151620" y="5985284"/>
            <a:ext cx="1980220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Десятиугольник 17"/>
          <p:cNvSpPr/>
          <p:nvPr/>
        </p:nvSpPr>
        <p:spPr>
          <a:xfrm>
            <a:off x="647564" y="3481207"/>
            <a:ext cx="504056" cy="216024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17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>
            <a:off x="1151620" y="3589219"/>
            <a:ext cx="1908212" cy="919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4" idx="1"/>
          </p:cNvCxnSpPr>
          <p:nvPr/>
        </p:nvCxnSpPr>
        <p:spPr>
          <a:xfrm>
            <a:off x="1155490" y="3932089"/>
            <a:ext cx="2192374" cy="824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Десятиугольник 23"/>
          <p:cNvSpPr/>
          <p:nvPr/>
        </p:nvSpPr>
        <p:spPr>
          <a:xfrm>
            <a:off x="651434" y="3824077"/>
            <a:ext cx="504056" cy="216024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15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9" name="Десятиугольник 28"/>
          <p:cNvSpPr/>
          <p:nvPr/>
        </p:nvSpPr>
        <p:spPr>
          <a:xfrm>
            <a:off x="651434" y="4176688"/>
            <a:ext cx="504056" cy="216024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14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1"/>
          </p:cNvCxnSpPr>
          <p:nvPr/>
        </p:nvCxnSpPr>
        <p:spPr>
          <a:xfrm>
            <a:off x="1155490" y="4284700"/>
            <a:ext cx="1440768" cy="9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Десятиугольник 34"/>
          <p:cNvSpPr/>
          <p:nvPr/>
        </p:nvSpPr>
        <p:spPr>
          <a:xfrm>
            <a:off x="5313505" y="2767580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880810" y="496673"/>
            <a:ext cx="514439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Мастерские участки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pic>
        <p:nvPicPr>
          <p:cNvPr id="27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17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1907704" y="496673"/>
            <a:ext cx="511256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Офисные помещения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7005718"/>
              </p:ext>
            </p:extLst>
          </p:nvPr>
        </p:nvGraphicFramePr>
        <p:xfrm>
          <a:off x="5148064" y="1844823"/>
          <a:ext cx="3168352" cy="48245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7220"/>
                <a:gridCol w="2661132"/>
              </a:tblGrid>
              <a:tr h="1762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Симоновский вал, д.8, к.2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7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3-й Павловский пер., д.10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91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Шухова, д.4(ЕИРЦ)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2" name="Picture 3" descr="C:\Users\in1\Desktop\през ГБУ данил\симавл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12" y="1883970"/>
            <a:ext cx="4338128" cy="16890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23" name="Picture 3" descr="C:\Users\in1\Desktop\през ГБУ данил\шух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10" y="5301208"/>
            <a:ext cx="4338129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C:\Users\in1\Desktop\през ГБУ данил\3пав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10" y="3645025"/>
            <a:ext cx="4338130" cy="15841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55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1798415" y="526987"/>
            <a:ext cx="5205089" cy="947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Размещение базы техники и бытового городка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241726"/>
              </p:ext>
            </p:extLst>
          </p:nvPr>
        </p:nvGraphicFramePr>
        <p:xfrm>
          <a:off x="5148064" y="1988840"/>
          <a:ext cx="3168352" cy="47622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3146"/>
                <a:gridCol w="1465046"/>
                <a:gridCol w="1440160"/>
              </a:tblGrid>
              <a:tr h="252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 эстакадой 3-го кольца</a:t>
                      </a:r>
                    </a:p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(Б. тульская д. 19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Б. Тульская д.43)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Размещение базы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41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Проектируемый</a:t>
                      </a:r>
                      <a:r>
                        <a:rPr lang="ru-RU" sz="1000" u="none" strike="noStrike" dirty="0" smtClean="0">
                          <a:effectLst/>
                        </a:rPr>
                        <a:t> 4062-й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пр</a:t>
                      </a:r>
                      <a:r>
                        <a:rPr lang="ru-RU" sz="1000" u="none" strike="noStrike" dirty="0" smtClean="0">
                          <a:effectLst/>
                        </a:rPr>
                        <a:t>-д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Размещение бытового городка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C:\Users\in1\Desktop\през ГБУ данил\эстака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543922" cy="2448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in1\Desktop\през ГБУ данил\проектируемый 40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4543922" cy="216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347864" y="3952258"/>
            <a:ext cx="1521147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S=4750 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6272269"/>
            <a:ext cx="1521147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S=</a:t>
            </a:r>
            <a:r>
              <a:rPr lang="ru-RU" dirty="0" smtClean="0">
                <a:solidFill>
                  <a:schemeClr val="tx1"/>
                </a:solidFill>
              </a:rPr>
              <a:t>9500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59098" y="2924944"/>
            <a:ext cx="7473342" cy="1125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Действующая схема работы и схема реорганизации</a:t>
            </a:r>
          </a:p>
        </p:txBody>
      </p:sp>
      <p:pic>
        <p:nvPicPr>
          <p:cNvPr id="5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2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228185" y="1708685"/>
            <a:ext cx="2520280" cy="23759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ГКУ ИС районов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Заказчик на содержание и ремонт дворовых территорий и выборочный кап. ремонт МКД.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ОДС, ИТЦ, локальные центры мониторинга.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Содержание общедомового оборудования для инвалидов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Администратор соц. Найма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Представитель города по помещениям МКД, </a:t>
            </a:r>
            <a:r>
              <a:rPr lang="ru-RU" sz="1000" dirty="0" err="1" smtClean="0">
                <a:solidFill>
                  <a:schemeClr val="tx1"/>
                </a:solidFill>
              </a:rPr>
              <a:t>наход</a:t>
            </a:r>
            <a:r>
              <a:rPr lang="ru-RU" sz="1000" dirty="0" smtClean="0">
                <a:solidFill>
                  <a:schemeClr val="tx1"/>
                </a:solidFill>
              </a:rPr>
              <a:t>. в собственности города.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Временное содержание объектов строительства и др.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85882" y="130255"/>
            <a:ext cx="5875623" cy="4904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Действующая схема</a:t>
            </a:r>
            <a:endParaRPr lang="ru-RU" sz="2000" b="1" i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4951" y="670588"/>
            <a:ext cx="2592288" cy="526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Префектура ЮАО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847" y="1714381"/>
            <a:ext cx="2595742" cy="1249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ГУП ДЕЗ района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многоквартирными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домами</a:t>
            </a:r>
            <a:endParaRPr lang="ru-RU" sz="1000" dirty="0" smtClean="0">
              <a:solidFill>
                <a:schemeClr val="tx1"/>
              </a:solidFill>
            </a:endParaRPr>
          </a:p>
          <a:p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4116" y="1670217"/>
            <a:ext cx="2540595" cy="1692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ГКУ дирекция заказчика </a:t>
            </a:r>
            <a:r>
              <a:rPr lang="ru-RU" sz="1200" b="1" u="sng" dirty="0" err="1" smtClean="0">
                <a:solidFill>
                  <a:schemeClr val="tx1"/>
                </a:solidFill>
              </a:rPr>
              <a:t>ЖКХиБ</a:t>
            </a:r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endParaRPr lang="ru-RU" sz="1050" b="1" u="sng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Заказчик на содержание зеленых насаждений, ОДХ.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Заказчик на капитальный ремонт окружных объектов.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Субсидии управляющим и теплоснабжающим организациям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0810" y="5157192"/>
            <a:ext cx="2160240" cy="16423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Управа района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2753" y="3979003"/>
            <a:ext cx="2160240" cy="706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Оперативный контроль, контракт с руководителем по согласованию с </a:t>
            </a:r>
            <a:r>
              <a:rPr lang="ru-RU" sz="1100" b="1" dirty="0" err="1" smtClean="0"/>
              <a:t>ДЖКХиБ</a:t>
            </a:r>
            <a:r>
              <a:rPr lang="ru-RU" sz="1100" b="1" dirty="0" smtClean="0"/>
              <a:t> и ДИГМ</a:t>
            </a:r>
            <a:endParaRPr lang="ru-RU" sz="1100" b="1" dirty="0"/>
          </a:p>
        </p:txBody>
      </p:sp>
      <p:sp>
        <p:nvSpPr>
          <p:cNvPr id="34" name="Стрелка углом 33"/>
          <p:cNvSpPr/>
          <p:nvPr/>
        </p:nvSpPr>
        <p:spPr>
          <a:xfrm rot="5400000" flipV="1">
            <a:off x="1908254" y="333034"/>
            <a:ext cx="792747" cy="1736813"/>
          </a:xfrm>
          <a:prstGeom prst="bentArrow">
            <a:avLst>
              <a:gd name="adj1" fmla="val 35985"/>
              <a:gd name="adj2" fmla="val 38045"/>
              <a:gd name="adj3" fmla="val 34612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 rot="16200000" flipH="1" flipV="1">
            <a:off x="6394574" y="346856"/>
            <a:ext cx="792745" cy="1699792"/>
          </a:xfrm>
          <a:prstGeom prst="bentArrow">
            <a:avLst>
              <a:gd name="adj1" fmla="val 40105"/>
              <a:gd name="adj2" fmla="val 38045"/>
              <a:gd name="adj3" fmla="val 22254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353667" y="1280801"/>
            <a:ext cx="540055" cy="3486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углом 36"/>
          <p:cNvSpPr/>
          <p:nvPr/>
        </p:nvSpPr>
        <p:spPr>
          <a:xfrm rot="10800000" flipH="1">
            <a:off x="1642873" y="4797152"/>
            <a:ext cx="2065030" cy="1728192"/>
          </a:xfrm>
          <a:prstGeom prst="bentArrow">
            <a:avLst>
              <a:gd name="adj1" fmla="val 22480"/>
              <a:gd name="adj2" fmla="val 29084"/>
              <a:gd name="adj3" fmla="val 25000"/>
              <a:gd name="adj4" fmla="val 276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69892" y="3064768"/>
            <a:ext cx="618745" cy="86409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16"/>
          <p:cNvSpPr/>
          <p:nvPr/>
        </p:nvSpPr>
        <p:spPr>
          <a:xfrm rot="5400000" flipH="1">
            <a:off x="6023761" y="4185084"/>
            <a:ext cx="2065030" cy="1944216"/>
          </a:xfrm>
          <a:prstGeom prst="bentArrow">
            <a:avLst>
              <a:gd name="adj1" fmla="val 20860"/>
              <a:gd name="adj2" fmla="val 25315"/>
              <a:gd name="adj3" fmla="val 25000"/>
              <a:gd name="adj4" fmla="val 276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699793" y="4083596"/>
            <a:ext cx="4042266" cy="26176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ГКУ ИС района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Администратор  доходов платежей за социальный найм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Ведение архива копий технической документации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Подготовка в установленном порядке описаний состава общего имущества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Сбор, обобщение от УО и предоставление в управы районов и ГКУ ИС АО отчетности и иных сведений по использованию бюджетных субсидий.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Предоставление в государственные учреждения г. Москвы, инженерные службы  АО сведений для расчета бюджетных средств.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Проверка расчетов УО на получение бюджетных субсидий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Представление интересов города (голосование и проведение собраний по поручениям ДИгМ и ДЖПиЖФ); при осуществлении работ по установке ИПУ и ВТС.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Обеспечения в установленном порядке бухгалтерского и статического учета жилых помещений.</a:t>
            </a:r>
          </a:p>
          <a:p>
            <a:pPr marL="228600" indent="-228600">
              <a:buAutoNum type="arabicPeriod"/>
            </a:pPr>
            <a:endParaRPr lang="ru-RU" sz="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7" y="130255"/>
            <a:ext cx="5875623" cy="4904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реорганизации</a:t>
            </a:r>
            <a:endParaRPr lang="ru-RU" sz="2000" b="1" i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4951" y="670588"/>
            <a:ext cx="2592288" cy="526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Префектура ЮАО</a:t>
            </a:r>
            <a:endParaRPr lang="ru-RU" b="1" i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699430"/>
            <a:ext cx="2595742" cy="22336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ГБУ Жилищник района</a:t>
            </a:r>
          </a:p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1. Управление МКД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2.  Содержание дворовых и иных территорий района, дорог 3,4,5 категорий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3.  Содержание зеленых насаждений.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4. Капитальный ремонт дворовых и иных территорий района, зеленых насаждений, межквартальных  объектов ОДХ, ВКР.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5. Содержание ОДС</a:t>
            </a:r>
          </a:p>
          <a:p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3067" y="1455129"/>
            <a:ext cx="2160240" cy="1692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ГКУ дирекция заказчика </a:t>
            </a:r>
            <a:r>
              <a:rPr lang="ru-RU" sz="1200" b="1" u="sng" dirty="0" err="1" smtClean="0">
                <a:solidFill>
                  <a:schemeClr val="tx1"/>
                </a:solidFill>
              </a:rPr>
              <a:t>ЖКХиБ</a:t>
            </a:r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endParaRPr lang="ru-RU" sz="1050" b="1" u="sng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1. Заказчик на капитальный ремонт объектов.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2. Субсидии управляющим и теплоснабжающим организациям.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3. Содержание ОДХ и зеленых насаждений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3789" y="3345275"/>
            <a:ext cx="1819518" cy="1512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МФЦ</a:t>
            </a:r>
          </a:p>
          <a:p>
            <a:pPr algn="ctr"/>
            <a:r>
              <a:rPr lang="ru-RU" sz="1100" b="1" u="sng" dirty="0">
                <a:solidFill>
                  <a:schemeClr val="tx1"/>
                </a:solidFill>
              </a:rPr>
              <a:t>г</a:t>
            </a:r>
            <a:r>
              <a:rPr lang="ru-RU" sz="1100" b="1" u="sng" dirty="0" smtClean="0">
                <a:solidFill>
                  <a:schemeClr val="tx1"/>
                </a:solidFill>
              </a:rPr>
              <a:t>ос. услуги:</a:t>
            </a:r>
          </a:p>
          <a:p>
            <a:pPr algn="ctr"/>
            <a:endParaRPr lang="ru-RU" sz="1100" b="1" u="sng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1. Расчеты ЖКУ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2. Паспортная работа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475980"/>
            <a:ext cx="2160240" cy="20250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u="sng" dirty="0" smtClean="0"/>
              <a:t>Управа района</a:t>
            </a:r>
            <a:endParaRPr lang="ru-RU" i="1" u="sng" dirty="0"/>
          </a:p>
        </p:txBody>
      </p:sp>
      <p:sp>
        <p:nvSpPr>
          <p:cNvPr id="34" name="Стрелка углом 33"/>
          <p:cNvSpPr/>
          <p:nvPr/>
        </p:nvSpPr>
        <p:spPr>
          <a:xfrm rot="5400000" flipV="1">
            <a:off x="1975401" y="256337"/>
            <a:ext cx="576064" cy="1736813"/>
          </a:xfrm>
          <a:prstGeom prst="bentArrow">
            <a:avLst>
              <a:gd name="adj1" fmla="val 45786"/>
              <a:gd name="adj2" fmla="val 50000"/>
              <a:gd name="adj3" fmla="val 34449"/>
              <a:gd name="adj4" fmla="val 45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 rot="16200000" flipH="1" flipV="1">
            <a:off x="6570260" y="157289"/>
            <a:ext cx="576064" cy="1908136"/>
          </a:xfrm>
          <a:prstGeom prst="bentArrow">
            <a:avLst>
              <a:gd name="adj1" fmla="val 45786"/>
              <a:gd name="adj2" fmla="val 43897"/>
              <a:gd name="adj3" fmla="val 26890"/>
              <a:gd name="adj4" fmla="val 45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701498" y="1301652"/>
            <a:ext cx="662590" cy="3486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2842155" y="2334923"/>
            <a:ext cx="792088" cy="7200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углом 3"/>
          <p:cNvSpPr/>
          <p:nvPr/>
        </p:nvSpPr>
        <p:spPr>
          <a:xfrm flipV="1">
            <a:off x="1395026" y="3645023"/>
            <a:ext cx="1232932" cy="2456208"/>
          </a:xfrm>
          <a:prstGeom prst="bentArrow">
            <a:avLst>
              <a:gd name="adj1" fmla="val 36758"/>
              <a:gd name="adj2" fmla="val 29974"/>
              <a:gd name="adj3" fmla="val 25000"/>
              <a:gd name="adj4" fmla="val 419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16200000" flipV="1">
            <a:off x="7059310" y="4754335"/>
            <a:ext cx="1200102" cy="1602141"/>
          </a:xfrm>
          <a:prstGeom prst="bentArrow">
            <a:avLst>
              <a:gd name="adj1" fmla="val 34650"/>
              <a:gd name="adj2" fmla="val 32915"/>
              <a:gd name="adj3" fmla="val 21987"/>
              <a:gd name="adj4" fmla="val 446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2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127028" y="1052737"/>
            <a:ext cx="4976184" cy="5170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103212" y="1052737"/>
            <a:ext cx="3922459" cy="27129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103212" y="3788599"/>
            <a:ext cx="3922459" cy="12984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103212" y="5098678"/>
            <a:ext cx="3922459" cy="11244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48782" y="1191658"/>
            <a:ext cx="936103" cy="49423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i="1" dirty="0" smtClean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</a:t>
            </a:r>
            <a:endParaRPr lang="ru-RU" sz="2400" b="1" i="1" dirty="0"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9464" y="1191658"/>
            <a:ext cx="1656184" cy="16594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rowallia New" panose="020B0604020202020204" pitchFamily="34" charset="-34"/>
              </a:rPr>
              <a:t>Зам. руководителя по производству</a:t>
            </a:r>
            <a:endParaRPr lang="ru-RU" sz="1400" b="1" i="1" dirty="0"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rowallia New" panose="020B0604020202020204" pitchFamily="34" charset="-34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3346" y="1152149"/>
            <a:ext cx="1738686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Начальник ПТО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(1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27210" y="2283837"/>
            <a:ext cx="1738685" cy="454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Главный инженер 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(1 чел)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36559" y="1739774"/>
            <a:ext cx="1739666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Отдел по учету энергоресурсов 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(3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7729" y="1166368"/>
            <a:ext cx="1738686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Производственно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технический отдел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(12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86986" y="3018055"/>
            <a:ext cx="1731497" cy="6497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Отдел по содержанию и благоустройству придомовых территорий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(7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3176" y="3890676"/>
            <a:ext cx="1656184" cy="10528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Зам. руководителя по финансово-экономическим вопросам</a:t>
            </a:r>
            <a:endParaRPr lang="ru-RU" sz="1400" b="1" i="1" dirty="0"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24614" y="3897407"/>
            <a:ext cx="1738686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Начальник планово-экономического отдела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(1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4614" y="4446037"/>
            <a:ext cx="1738685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Начальник отдела по работе с юридическими лицами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(1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78817" y="3843673"/>
            <a:ext cx="174685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Планово-экономический отдел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(6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86986" y="4374329"/>
            <a:ext cx="1731497" cy="6474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Отдел по работе с юридическими и физическими лицами 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(6 чел.)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83176" y="5304409"/>
            <a:ext cx="1656184" cy="8296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Зам. руководителя по общим вопросам</a:t>
            </a:r>
            <a:endParaRPr lang="ru-RU" sz="1400" b="1" i="1" dirty="0"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63062" y="5462018"/>
            <a:ext cx="1699254" cy="499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Начальник общего отдела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(1 чел.)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78817" y="5441981"/>
            <a:ext cx="1739666" cy="4994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Общий отдел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(12 чел.)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136559" y="3032004"/>
            <a:ext cx="1738685" cy="6565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Отдел по содержанию и ремонту городских дорог и зеленых насаждений</a:t>
            </a:r>
          </a:p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(10 чел)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6915852" y="1228041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углом 67"/>
          <p:cNvSpPr/>
          <p:nvPr/>
        </p:nvSpPr>
        <p:spPr>
          <a:xfrm rot="5400000">
            <a:off x="7444141" y="1954762"/>
            <a:ext cx="553083" cy="1561740"/>
          </a:xfrm>
          <a:prstGeom prst="bentArrow">
            <a:avLst>
              <a:gd name="adj1" fmla="val 40746"/>
              <a:gd name="adj2" fmla="val 40057"/>
              <a:gd name="adj3" fmla="val 50000"/>
              <a:gd name="adj4" fmla="val 212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5931610" y="2708315"/>
            <a:ext cx="247265" cy="400113"/>
          </a:xfrm>
          <a:prstGeom prst="rightArrow">
            <a:avLst>
              <a:gd name="adj1" fmla="val 50000"/>
              <a:gd name="adj2" fmla="val 5526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>
            <a:off x="4782602" y="2419004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4782602" y="1788751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4782602" y="1242260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4784952" y="3959350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4782602" y="4515422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4782602" y="5521656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6906375" y="3995457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Стрелка вправо 81"/>
          <p:cNvSpPr/>
          <p:nvPr/>
        </p:nvSpPr>
        <p:spPr>
          <a:xfrm>
            <a:off x="6911237" y="4541341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Стрелка вправо 82"/>
          <p:cNvSpPr/>
          <p:nvPr/>
        </p:nvSpPr>
        <p:spPr>
          <a:xfrm>
            <a:off x="6915851" y="5537139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93059" y="4311622"/>
            <a:ext cx="1318160" cy="845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Начальник юридического отдела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(1 чел.)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93061" y="2087925"/>
            <a:ext cx="1318159" cy="845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Главный бухгалтер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(1 чел.)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6074" y="5237917"/>
            <a:ext cx="1152128" cy="845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Юридический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отдел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(5 чел.)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76074" y="1175585"/>
            <a:ext cx="1152128" cy="845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Бухгалтерия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(6 чел.)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5" name="Стрелка углом 104"/>
          <p:cNvSpPr/>
          <p:nvPr/>
        </p:nvSpPr>
        <p:spPr>
          <a:xfrm rot="16200000" flipH="1">
            <a:off x="869132" y="3461815"/>
            <a:ext cx="489105" cy="995070"/>
          </a:xfrm>
          <a:prstGeom prst="bentArrow">
            <a:avLst>
              <a:gd name="adj1" fmla="val 36128"/>
              <a:gd name="adj2" fmla="val 47257"/>
              <a:gd name="adj3" fmla="val 25000"/>
              <a:gd name="adj4" fmla="val 365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Стрелка углом 105"/>
          <p:cNvSpPr/>
          <p:nvPr/>
        </p:nvSpPr>
        <p:spPr>
          <a:xfrm rot="16200000">
            <a:off x="876367" y="2771786"/>
            <a:ext cx="474635" cy="995070"/>
          </a:xfrm>
          <a:prstGeom prst="bentArrow">
            <a:avLst>
              <a:gd name="adj1" fmla="val 38761"/>
              <a:gd name="adj2" fmla="val 50000"/>
              <a:gd name="adj3" fmla="val 36468"/>
              <a:gd name="adj4" fmla="val 29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Стрелка вправо 106"/>
          <p:cNvSpPr/>
          <p:nvPr/>
        </p:nvSpPr>
        <p:spPr>
          <a:xfrm>
            <a:off x="2720708" y="1845222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право 107"/>
          <p:cNvSpPr/>
          <p:nvPr/>
        </p:nvSpPr>
        <p:spPr>
          <a:xfrm>
            <a:off x="2753014" y="4291968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>
            <a:off x="2720708" y="5589156"/>
            <a:ext cx="289498" cy="352272"/>
          </a:xfrm>
          <a:prstGeom prst="rightArrow">
            <a:avLst>
              <a:gd name="adj1" fmla="val 50000"/>
              <a:gd name="adj2" fmla="val 55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616149" y="260648"/>
            <a:ext cx="76282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административно-управленческого персонала (АУП)</a:t>
            </a:r>
          </a:p>
          <a:p>
            <a:pPr algn="ctr"/>
            <a:r>
              <a:rPr lang="ru-RU" sz="2000" b="1" i="1" spc="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ГБУ </a:t>
            </a:r>
            <a:r>
              <a:rPr lang="ru-RU" sz="2000" b="1" i="1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Жилищник  «Даниловского района» </a:t>
            </a:r>
            <a:r>
              <a:rPr lang="ru-RU" sz="2000" b="1" i="1" spc="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города Москвы</a:t>
            </a:r>
          </a:p>
          <a:p>
            <a:pPr algn="ctr"/>
            <a:endParaRPr lang="ru-RU" sz="2400" b="1" i="1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35696" y="6309320"/>
            <a:ext cx="522874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Всего: </a:t>
            </a:r>
            <a:r>
              <a:rPr lang="ru-RU" dirty="0" smtClean="0">
                <a:solidFill>
                  <a:schemeClr val="tx1"/>
                </a:solidFill>
              </a:rPr>
              <a:t>78 чел.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4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308392"/>
            <a:ext cx="5256584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Примерная численность основных рабочих ГБУ Жилищник Даниловского района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 Москвы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085342934"/>
              </p:ext>
            </p:extLst>
          </p:nvPr>
        </p:nvGraphicFramePr>
        <p:xfrm>
          <a:off x="16498" y="1825622"/>
          <a:ext cx="921702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2132856"/>
            <a:ext cx="626086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Всего: </a:t>
            </a:r>
            <a:r>
              <a:rPr lang="ru-RU" dirty="0" smtClean="0">
                <a:solidFill>
                  <a:schemeClr val="tx1"/>
                </a:solidFill>
              </a:rPr>
              <a:t>1752 чел., из них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78 чел. административно-управленческий персонал.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9713" y="476672"/>
            <a:ext cx="4968552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Объекты , подлежащие передаче  ГБУ Жилищник «Даниловского района» г.Москвы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4193083"/>
              </p:ext>
            </p:extLst>
          </p:nvPr>
        </p:nvGraphicFramePr>
        <p:xfrm>
          <a:off x="323528" y="2420888"/>
          <a:ext cx="3456384" cy="30912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8192"/>
                <a:gridCol w="1728192"/>
              </a:tblGrid>
              <a:tr h="756084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Объекты дорожного хозяйства (ОДХ) 3,4,5 категории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441,64 тыс. </a:t>
                      </a:r>
                      <a:r>
                        <a:rPr lang="ru-RU" sz="1200" b="1" i="0" u="sng" dirty="0" err="1" smtClean="0">
                          <a:solidFill>
                            <a:schemeClr val="tx1"/>
                          </a:solidFill>
                        </a:rPr>
                        <a:t>кв.м</a:t>
                      </a:r>
                      <a:endParaRPr lang="ru-RU" sz="1200" b="1" i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Зеленые насаждения 1 и 2 категории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578,3 тыс. </a:t>
                      </a:r>
                      <a:r>
                        <a:rPr lang="ru-RU" sz="1200" b="1" i="0" u="sng" dirty="0" err="1" smtClean="0">
                          <a:solidFill>
                            <a:schemeClr val="tx1"/>
                          </a:solidFill>
                        </a:rPr>
                        <a:t>кв.м</a:t>
                      </a:r>
                      <a:endParaRPr lang="ru-RU" sz="1200" b="1" i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Дворовые территории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1355,4тыс. </a:t>
                      </a:r>
                      <a:r>
                        <a:rPr lang="ru-RU" sz="1200" b="1" i="0" u="sng" dirty="0" err="1" smtClean="0">
                          <a:solidFill>
                            <a:schemeClr val="tx1"/>
                          </a:solidFill>
                        </a:rPr>
                        <a:t>кв.м</a:t>
                      </a:r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200" b="0" i="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. зелёные насаждения </a:t>
                      </a:r>
                    </a:p>
                    <a:p>
                      <a:pPr algn="r"/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563,9 тыс. </a:t>
                      </a:r>
                      <a:r>
                        <a:rPr lang="ru-RU" sz="1200" b="1" i="0" u="sng" dirty="0" err="1" smtClean="0">
                          <a:solidFill>
                            <a:schemeClr val="tx1"/>
                          </a:solidFill>
                        </a:rPr>
                        <a:t>кв.м</a:t>
                      </a:r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b="1" i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Жилые дома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0" u="sng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r>
                        <a:rPr lang="ru-RU" sz="1200" b="1" i="0" u="sng" baseline="0" dirty="0" smtClean="0">
                          <a:solidFill>
                            <a:schemeClr val="tx1"/>
                          </a:solidFill>
                        </a:rPr>
                        <a:t> шт.</a:t>
                      </a:r>
                      <a:endParaRPr lang="ru-RU" sz="1200" b="1" i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11960" y="1844824"/>
            <a:ext cx="4792621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Классификация городских магистралей, улиц и проездов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Категория №1</a:t>
            </a:r>
            <a:r>
              <a:rPr lang="ru-RU" sz="1200" dirty="0" smtClean="0"/>
              <a:t> – магистральные улицы и проспекты, которые обеспечивают международные , межгосударственные, региональные и внутригородские связи.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Категория №2</a:t>
            </a:r>
            <a:r>
              <a:rPr lang="ru-RU" sz="1200" dirty="0" smtClean="0"/>
              <a:t> – городские магистрали, которые обеспечивают радиальные и поперечные  связи между различными функционально-планировочными элементами города</a:t>
            </a:r>
          </a:p>
          <a:p>
            <a:r>
              <a:rPr lang="ru-RU" sz="1200" b="1" dirty="0" smtClean="0"/>
              <a:t>Улицы и проезды районного значения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Категория №3</a:t>
            </a:r>
            <a:r>
              <a:rPr lang="ru-RU" sz="1200" dirty="0" smtClean="0"/>
              <a:t> улицы и проезды районного значения, не выходящие за пределы одного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Категория №4</a:t>
            </a:r>
            <a:r>
              <a:rPr lang="ru-RU" sz="1200" dirty="0" smtClean="0"/>
              <a:t> – улицы и проезды районного значения, расположенные </a:t>
            </a:r>
            <a:r>
              <a:rPr lang="ru-RU" sz="1200" b="1" dirty="0" smtClean="0"/>
              <a:t>в пределах садового кольца</a:t>
            </a:r>
            <a:r>
              <a:rPr lang="ru-RU" sz="1200" dirty="0" smtClean="0"/>
              <a:t>, и имеющие незначительную ширину проезжей части </a:t>
            </a:r>
          </a:p>
          <a:p>
            <a:r>
              <a:rPr lang="ru-RU" sz="1200" b="1" dirty="0" smtClean="0"/>
              <a:t>Шоссейные дороги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   Категория №5 </a:t>
            </a:r>
            <a:r>
              <a:rPr lang="ru-RU" sz="1200" dirty="0" smtClean="0"/>
              <a:t>– городские проезды, имеющие поперечный профиль шоссейных дорог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   Категория №6 </a:t>
            </a:r>
            <a:r>
              <a:rPr lang="ru-RU" sz="1200" dirty="0" smtClean="0"/>
              <a:t>– Московская кольцевая автомобильная дорога</a:t>
            </a:r>
          </a:p>
          <a:p>
            <a:r>
              <a:rPr lang="ru-RU" sz="1200" b="1" dirty="0" err="1" smtClean="0"/>
              <a:t>Внекатегорийные</a:t>
            </a:r>
            <a:r>
              <a:rPr lang="ru-RU" sz="1200" b="1" dirty="0" smtClean="0"/>
              <a:t> объекты – </a:t>
            </a:r>
            <a:r>
              <a:rPr lang="ru-RU" sz="1200" dirty="0" smtClean="0"/>
              <a:t>объекты требующие особого режима содержания</a:t>
            </a:r>
            <a:endParaRPr lang="ru-RU" sz="1200" dirty="0"/>
          </a:p>
        </p:txBody>
      </p:sp>
      <p:pic>
        <p:nvPicPr>
          <p:cNvPr id="12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42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1598" y="404664"/>
            <a:ext cx="752892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Функции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988840"/>
            <a:ext cx="8064896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Благоустройство (содержание, ремонт, обустройство) дворовых территорий.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Содержание и ремонт объектов дорожного хозяйства 3, 4 и 5 категорий, объектов озеленения вне зависимости от категории…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Содержание и текущий ремонт общедомового оборудования для инвалидов и других лиц с ограничениями жизнедеятельности.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Обеспечение эксплуатации и функционирования инженерно-технических центров районов.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Эксплуатация и содержание помещений локальных центров мониторинга районов.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Ремонт жилых помещений, переходящих в порядке наследования по закону в собственность города Москвы, а также жилых помещений жилищного фонда города Москвы, освобожденных за выбытием в связи со смертью одиноко проживавших граждан.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Содержание и ремонт общедомового оборудования (АУУ)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Содержание, техническое обслуживание и ремонт защитных сооружений гражданской обороны жилого сектора.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Благоустройство и содержание территорий, прилегающих к государственным образовательным учреждениям города Москвы.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Обеспечение эксплуатации и функционирования объединенных диспетчерских служб.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Осуществление мероприятий по гражданской обороне.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Капитальный ремонт многоквартирных домов в случаях и порядке, установленных правовыми актами города Москвы.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Временное содержание объектов строительства жилищного фонда города Москвы до заключения договора управления многоквартирным домом с управляющей организацией.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12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42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8766" y="347865"/>
            <a:ext cx="5024536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Объединенные диспетчерские службы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ГБУ Жилищник</a:t>
            </a:r>
          </a:p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«Даниловского района» г.Москвы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1092489"/>
              </p:ext>
            </p:extLst>
          </p:nvPr>
        </p:nvGraphicFramePr>
        <p:xfrm>
          <a:off x="7005094" y="1998200"/>
          <a:ext cx="2019300" cy="451490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0892"/>
                <a:gridCol w="1648408"/>
              </a:tblGrid>
              <a:tr h="4104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ОДС ГБУ Жилищник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1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3-й Павелецкий пр., д.6, к.В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2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Дербеневская, 13/17, корп.5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Ленинская слобода, д.4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4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Лестева 13, корп.3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Автозаводская, д.7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6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Малая Тульская, 2/1, корп.26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7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Мытная, 23, к.1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Трофимова, д.10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</a:rPr>
                        <a:t>9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Шухова ул. </a:t>
                      </a:r>
                      <a:r>
                        <a:rPr lang="ru-RU" sz="900" b="1" i="1" u="none" strike="noStrike" dirty="0" smtClean="0">
                          <a:effectLst/>
                        </a:rPr>
                        <a:t>д.4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</a:rPr>
                        <a:t>Симоновский </a:t>
                      </a:r>
                      <a:r>
                        <a:rPr lang="ru-RU" sz="900" b="0" i="1" u="none" strike="noStrike" dirty="0" smtClean="0">
                          <a:effectLst/>
                        </a:rPr>
                        <a:t>Вал</a:t>
                      </a:r>
                      <a:r>
                        <a:rPr lang="ru-RU" sz="900" b="0" i="1" u="none" strike="noStrike" dirty="0">
                          <a:effectLst/>
                        </a:rPr>
                        <a:t>, д.8, </a:t>
                      </a:r>
                      <a:r>
                        <a:rPr lang="ru-RU" sz="900" b="0" i="1" u="none" strike="noStrike" dirty="0" smtClean="0">
                          <a:effectLst/>
                        </a:rPr>
                        <a:t>к.2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in1\Desktop\през ГБУ данил\карта серва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624736" cy="4680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4" name="Десятиугольник 13"/>
          <p:cNvSpPr/>
          <p:nvPr/>
        </p:nvSpPr>
        <p:spPr>
          <a:xfrm>
            <a:off x="6068144" y="4199384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Десятиугольник 17"/>
          <p:cNvSpPr/>
          <p:nvPr/>
        </p:nvSpPr>
        <p:spPr>
          <a:xfrm>
            <a:off x="971600" y="3429000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Десятиугольник 18"/>
          <p:cNvSpPr/>
          <p:nvPr/>
        </p:nvSpPr>
        <p:spPr>
          <a:xfrm>
            <a:off x="1763688" y="4869160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Десятиугольник 19"/>
          <p:cNvSpPr/>
          <p:nvPr/>
        </p:nvSpPr>
        <p:spPr>
          <a:xfrm>
            <a:off x="2267744" y="2708920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Десятиугольник 21"/>
          <p:cNvSpPr/>
          <p:nvPr/>
        </p:nvSpPr>
        <p:spPr>
          <a:xfrm>
            <a:off x="1843708" y="2348880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9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Десятиугольник 22"/>
          <p:cNvSpPr/>
          <p:nvPr/>
        </p:nvSpPr>
        <p:spPr>
          <a:xfrm>
            <a:off x="6300564" y="2132856"/>
            <a:ext cx="160040" cy="122312"/>
          </a:xfrm>
          <a:prstGeom prst="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7" name="Picture 2" descr="C:\Users\in1\Desktop\през ГБУ данил\герб даниловск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4" y="308392"/>
            <a:ext cx="1512169" cy="1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www.paliha14.ru/assets/templates/pal/img/okrugi/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00651"/>
            <a:ext cx="1800200" cy="140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8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4617</TotalTime>
  <Words>1438</Words>
  <Application>Microsoft Office PowerPoint</Application>
  <PresentationFormat>Экран (4:3)</PresentationFormat>
  <Paragraphs>317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in1</dc:creator>
  <cp:lastModifiedBy>Штырова Анастасия Александровна</cp:lastModifiedBy>
  <cp:revision>74</cp:revision>
  <dcterms:created xsi:type="dcterms:W3CDTF">2014-01-09T11:27:02Z</dcterms:created>
  <dcterms:modified xsi:type="dcterms:W3CDTF">2014-10-27T13:27:02Z</dcterms:modified>
</cp:coreProperties>
</file>